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60" r:id="rId2"/>
    <p:sldId id="266" r:id="rId3"/>
    <p:sldId id="267" r:id="rId4"/>
    <p:sldId id="261" r:id="rId5"/>
    <p:sldId id="284" r:id="rId6"/>
    <p:sldId id="271" r:id="rId7"/>
    <p:sldId id="272" r:id="rId8"/>
    <p:sldId id="273" r:id="rId9"/>
    <p:sldId id="283" r:id="rId10"/>
    <p:sldId id="262" r:id="rId11"/>
    <p:sldId id="265" r:id="rId12"/>
    <p:sldId id="264" r:id="rId13"/>
    <p:sldId id="268" r:id="rId14"/>
    <p:sldId id="270" r:id="rId15"/>
    <p:sldId id="286" r:id="rId16"/>
    <p:sldId id="279" r:id="rId17"/>
    <p:sldId id="280" r:id="rId18"/>
    <p:sldId id="282" r:id="rId19"/>
    <p:sldId id="285" r:id="rId20"/>
    <p:sldId id="274" r:id="rId21"/>
    <p:sldId id="275" r:id="rId22"/>
    <p:sldId id="276" r:id="rId23"/>
    <p:sldId id="277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747"/>
    <a:srgbClr val="3F3B3B"/>
    <a:srgbClr val="262626"/>
    <a:srgbClr val="252323"/>
    <a:srgbClr val="2F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6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2C6822-2677-46A6-A1A1-C90010786B24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BD476D-47AB-43B3-BFD2-853A08713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12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D476D-47AB-43B3-BFD2-853A08713B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28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3305A-75D9-4BFD-B670-0665F1BB3E2B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143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FD3E3-61EA-42A6-9A6B-0A6CB81F2217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3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06EA-8508-4FF8-A358-CB60F22067C1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877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96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C6578-524F-4015-B19C-8F88195B3583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97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DDC07-C66D-412B-A8E7-1B30E64B8D7F}" type="datetime1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107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7A358-CB02-4443-B66C-A7791FC6B1DD}" type="datetime1">
              <a:rPr lang="en-US" smtClean="0"/>
              <a:t>6/28/2016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381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31A0C-D447-44CF-B1CA-20904E9DB13C}" type="datetime1">
              <a:rPr lang="en-US" smtClean="0"/>
              <a:t>6/28/2016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188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9613B-6435-49CF-BD40-25334BDAA53E}" type="datetime1">
              <a:rPr lang="en-US" smtClean="0"/>
              <a:t>6/28/2016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634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7B86-F1F8-4849-8856-C492C359299A}" type="datetime1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448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993BD-6E32-42A2-89B1-FC75DD793031}" type="datetime1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432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206F9-921B-4217-AFC1-645ECF2D47B4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C0745-1DF4-40CF-8F3B-57209A9A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671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ubli.com/en/robotics/6-axis-scara-industrial-robot/medium-payload-6-axis-robot/6-axis-industrial-robot-tx90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toman.com/products/robots/default.php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hyperlink" Target="http://www.motoman.com/datasheets/Robot%20Series%20Brochure.pdf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directindustry.com/prod/motoman/product-18302-1726017.html#product-item_99079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955" y="751426"/>
            <a:ext cx="7772400" cy="1896883"/>
          </a:xfrm>
          <a:solidFill>
            <a:schemeClr val="accent6">
              <a:lumMod val="50000"/>
            </a:schemeClr>
          </a:solidFill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The </a:t>
            </a:r>
            <a:r>
              <a:rPr lang="en-US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idea for building Inspection </a:t>
            </a:r>
            <a:r>
              <a:rPr lang="en-US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Robots</a:t>
            </a:r>
            <a:endParaRPr lang="en-US" b="1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4B1E8-58BD-4E1D-B3AB-8C2F21F45414}" type="datetime1">
              <a:rPr lang="en-US" smtClean="0"/>
              <a:t>6/28/2016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66955" y="3255834"/>
            <a:ext cx="76402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แนวคิดสำหรับสร้างหุ่นยนต์ตรวจสอบชิ้นงาน</a:t>
            </a:r>
            <a:endParaRPr lang="en-US" sz="48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662" y="4642480"/>
            <a:ext cx="1590675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96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4992648" y="1377109"/>
            <a:ext cx="3794332" cy="395974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659684" y="1381372"/>
            <a:ext cx="3794332" cy="395974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479356" y="379372"/>
            <a:ext cx="4854214" cy="5232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th-TH" sz="2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แนวคิดสำหรับการถ่ายภาพชิ้นงาน</a:t>
            </a:r>
            <a:r>
              <a:rPr lang="en-US" sz="2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(Side view)</a:t>
            </a:r>
            <a:endParaRPr lang="en-US" sz="28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98" name="Date Placeholder 9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0D72-0D96-401A-942D-C9DC7D76E0A7}" type="datetime1">
              <a:rPr lang="en-US" smtClean="0"/>
              <a:t>6/28/2016</a:t>
            </a:fld>
            <a:endParaRPr lang="en-US"/>
          </a:p>
        </p:txBody>
      </p:sp>
      <p:sp>
        <p:nvSpPr>
          <p:cNvPr id="99" name="Footer Placeholder 9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100" name="Slide Number Placeholder 9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10</a:t>
            </a:fld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829084" y="1394967"/>
            <a:ext cx="2904209" cy="3731622"/>
            <a:chOff x="4163517" y="1473482"/>
            <a:chExt cx="2904209" cy="3731622"/>
          </a:xfrm>
        </p:grpSpPr>
        <p:grpSp>
          <p:nvGrpSpPr>
            <p:cNvPr id="101" name="Group 100"/>
            <p:cNvGrpSpPr/>
            <p:nvPr/>
          </p:nvGrpSpPr>
          <p:grpSpPr>
            <a:xfrm>
              <a:off x="4163517" y="1473482"/>
              <a:ext cx="2904209" cy="3731622"/>
              <a:chOff x="4094717" y="770922"/>
              <a:chExt cx="2904209" cy="3731622"/>
            </a:xfrm>
          </p:grpSpPr>
          <p:grpSp>
            <p:nvGrpSpPr>
              <p:cNvPr id="88" name="Group 87"/>
              <p:cNvGrpSpPr/>
              <p:nvPr/>
            </p:nvGrpSpPr>
            <p:grpSpPr>
              <a:xfrm>
                <a:off x="4368785" y="2913899"/>
                <a:ext cx="976697" cy="1588645"/>
                <a:chOff x="4531685" y="4428777"/>
                <a:chExt cx="976697" cy="1588645"/>
              </a:xfrm>
            </p:grpSpPr>
            <p:sp>
              <p:nvSpPr>
                <p:cNvPr id="13" name="Rectangle 12"/>
                <p:cNvSpPr/>
                <p:nvPr/>
              </p:nvSpPr>
              <p:spPr>
                <a:xfrm>
                  <a:off x="4608292" y="4428777"/>
                  <a:ext cx="900090" cy="1588645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rgbClr val="FF0000"/>
                  </a:solidFill>
                </a:ln>
                <a:scene3d>
                  <a:camera prst="isometricOffAxis2Top"/>
                  <a:lightRig rig="threePt" dir="t"/>
                </a:scene3d>
                <a:sp3d contourW="12700" prstMaterial="powder">
                  <a:bevelT w="114300" prst="artDeco"/>
                  <a:contourClr>
                    <a:schemeClr val="accent2">
                      <a:lumMod val="75000"/>
                    </a:schemeClr>
                  </a:contour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4531685" y="5264791"/>
                  <a:ext cx="70679" cy="57150"/>
                </a:xfrm>
                <a:prstGeom prst="ellipse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cene3d>
                  <a:camera prst="isometricOffAxis2Top"/>
                  <a:lightRig rig="threePt" dir="t"/>
                </a:scene3d>
                <a:sp3d>
                  <a:bevelT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Oval 81"/>
                <p:cNvSpPr/>
                <p:nvPr/>
              </p:nvSpPr>
              <p:spPr>
                <a:xfrm>
                  <a:off x="4628931" y="5194524"/>
                  <a:ext cx="70679" cy="57150"/>
                </a:xfrm>
                <a:prstGeom prst="ellipse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cene3d>
                  <a:camera prst="isometricOffAxis2Top"/>
                  <a:lightRig rig="threePt" dir="t"/>
                </a:scene3d>
                <a:sp3d>
                  <a:bevelT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Oval 82"/>
                <p:cNvSpPr/>
                <p:nvPr/>
              </p:nvSpPr>
              <p:spPr>
                <a:xfrm>
                  <a:off x="4726177" y="5134434"/>
                  <a:ext cx="70679" cy="57150"/>
                </a:xfrm>
                <a:prstGeom prst="ellipse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cene3d>
                  <a:camera prst="isometricOffAxis2Top"/>
                  <a:lightRig rig="threePt" dir="t"/>
                </a:scene3d>
                <a:sp3d>
                  <a:bevelT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Oval 83"/>
                <p:cNvSpPr/>
                <p:nvPr/>
              </p:nvSpPr>
              <p:spPr>
                <a:xfrm>
                  <a:off x="4824659" y="5061175"/>
                  <a:ext cx="70679" cy="57150"/>
                </a:xfrm>
                <a:prstGeom prst="ellipse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cene3d>
                  <a:camera prst="isometricOffAxis2Top"/>
                  <a:lightRig rig="threePt" dir="t"/>
                </a:scene3d>
                <a:sp3d>
                  <a:bevelT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Oval 84"/>
                <p:cNvSpPr/>
                <p:nvPr/>
              </p:nvSpPr>
              <p:spPr>
                <a:xfrm>
                  <a:off x="4921905" y="5004025"/>
                  <a:ext cx="70679" cy="57150"/>
                </a:xfrm>
                <a:prstGeom prst="ellipse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cene3d>
                  <a:camera prst="isometricOffAxis2Top"/>
                  <a:lightRig rig="threePt" dir="t"/>
                </a:scene3d>
                <a:sp3d>
                  <a:bevelT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Oval 85"/>
                <p:cNvSpPr/>
                <p:nvPr/>
              </p:nvSpPr>
              <p:spPr>
                <a:xfrm>
                  <a:off x="5010377" y="4946875"/>
                  <a:ext cx="70679" cy="57150"/>
                </a:xfrm>
                <a:prstGeom prst="ellipse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cene3d>
                  <a:camera prst="isometricOffAxis2Top"/>
                  <a:lightRig rig="threePt" dir="t"/>
                </a:scene3d>
                <a:sp3d>
                  <a:bevelT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" name="Group 7"/>
              <p:cNvGrpSpPr/>
              <p:nvPr/>
            </p:nvGrpSpPr>
            <p:grpSpPr>
              <a:xfrm>
                <a:off x="5184721" y="1214660"/>
                <a:ext cx="1249885" cy="1648492"/>
                <a:chOff x="6346305" y="1145996"/>
                <a:chExt cx="1249885" cy="1648492"/>
              </a:xfrm>
            </p:grpSpPr>
            <p:sp>
              <p:nvSpPr>
                <p:cNvPr id="24" name="Oval 23"/>
                <p:cNvSpPr/>
                <p:nvPr/>
              </p:nvSpPr>
              <p:spPr>
                <a:xfrm>
                  <a:off x="6605590" y="1145996"/>
                  <a:ext cx="990600" cy="1013460"/>
                </a:xfrm>
                <a:prstGeom prst="ellipse">
                  <a:avLst/>
                </a:prstGeom>
                <a:scene3d>
                  <a:camera prst="perspectiveLeft"/>
                  <a:lightRig rig="threePt" dir="t"/>
                </a:scene3d>
                <a:sp3d prstMaterial="dkEdge">
                  <a:bevelT w="165100" h="184150" prst="cross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Oval 24"/>
                <p:cNvSpPr/>
                <p:nvPr/>
              </p:nvSpPr>
              <p:spPr>
                <a:xfrm>
                  <a:off x="6605720" y="1397953"/>
                  <a:ext cx="484823" cy="506730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scene3d>
                  <a:camera prst="perspectiveLeft"/>
                  <a:lightRig rig="threePt" dir="t"/>
                </a:scene3d>
                <a:sp3d prstMaterial="dkEdge">
                  <a:bevelT w="114300" h="641350" prst="cross"/>
                  <a:bevelB w="0" h="1905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Oval 25"/>
                <p:cNvSpPr/>
                <p:nvPr/>
              </p:nvSpPr>
              <p:spPr>
                <a:xfrm rot="18157787">
                  <a:off x="6421756" y="1698273"/>
                  <a:ext cx="484823" cy="506730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scene3d>
                  <a:camera prst="perspectiveLeft"/>
                  <a:lightRig rig="threePt" dir="t"/>
                </a:scene3d>
                <a:sp3d prstMaterial="dkEdge">
                  <a:bevelT w="171450" h="908050" prst="cross"/>
                  <a:bevelB w="0" h="23495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 rot="5400000">
                  <a:off x="6339951" y="2344957"/>
                  <a:ext cx="455885" cy="443177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scene3d>
                  <a:camera prst="isometricOffAxis2Right"/>
                  <a:lightRig rig="threePt" dir="t"/>
                </a:scene3d>
                <a:sp3d prstMaterial="dkEdge">
                  <a:bevelT w="215900" h="539750" prst="cross"/>
                  <a:bevelB w="0" h="23495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" name="TextBox 8"/>
              <p:cNvSpPr txBox="1"/>
              <p:nvPr/>
            </p:nvSpPr>
            <p:spPr>
              <a:xfrm>
                <a:off x="4166099" y="770922"/>
                <a:ext cx="2832827" cy="40011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000" b="1" u="sng" dirty="0" smtClean="0">
                    <a:solidFill>
                      <a:srgbClr val="FF0000"/>
                    </a:solidFill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Arm Robot I</a:t>
                </a:r>
                <a:r>
                  <a:rPr lang="en-US" sz="2000" b="1" dirty="0" smtClean="0">
                    <a:latin typeface="TH SarabunPSK" panose="020B0500040200020003" pitchFamily="34" charset="-34"/>
                    <a:cs typeface="TH SarabunPSK" panose="020B0500040200020003" pitchFamily="34" charset="-34"/>
                  </a:rPr>
                  <a:t>, Using 1 MP camera</a:t>
                </a:r>
                <a:endParaRPr lang="en-US" sz="2000" b="1" dirty="0">
                  <a:latin typeface="TH SarabunPSK" panose="020B0500040200020003" pitchFamily="34" charset="-34"/>
                  <a:cs typeface="TH SarabunPSK" panose="020B0500040200020003" pitchFamily="34" charset="-34"/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4094717" y="3322429"/>
                <a:ext cx="935343" cy="485140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scene3d>
                <a:camera prst="perspectiveHeroicExtremeLeftFacing"/>
                <a:lightRig rig="threePt" dir="t"/>
              </a:scene3d>
              <a:sp3d>
                <a:bevelT w="361950" h="3556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5235526" y="4257960"/>
              <a:ext cx="178584" cy="48166"/>
            </a:xfrm>
            <a:prstGeom prst="rect">
              <a:avLst/>
            </a:prstGeom>
            <a:scene3d>
              <a:camera prst="isometricOffAxis2Top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" name="Straight Arrow Connector 2"/>
            <p:cNvCxnSpPr/>
            <p:nvPr/>
          </p:nvCxnSpPr>
          <p:spPr>
            <a:xfrm flipH="1">
              <a:off x="5375252" y="3462986"/>
              <a:ext cx="49470" cy="57127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Rectangle 62"/>
          <p:cNvSpPr/>
          <p:nvPr/>
        </p:nvSpPr>
        <p:spPr>
          <a:xfrm>
            <a:off x="6784916" y="3661512"/>
            <a:ext cx="900090" cy="158864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0000"/>
            </a:solidFill>
          </a:ln>
          <a:scene3d>
            <a:camera prst="isometricOffAxis1Top"/>
            <a:lightRig rig="threePt" dir="t"/>
          </a:scene3d>
          <a:sp3d contourW="12700" prstMaterial="powder">
            <a:bevelT w="114300" prst="artDeco"/>
            <a:contourClr>
              <a:schemeClr val="accent2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5265753" y="2035090"/>
            <a:ext cx="990600" cy="1013460"/>
          </a:xfrm>
          <a:prstGeom prst="ellipse">
            <a:avLst/>
          </a:prstGeom>
          <a:scene3d>
            <a:camera prst="isometricOffAxis2Right"/>
            <a:lightRig rig="threePt" dir="t"/>
          </a:scene3d>
          <a:sp3d prstMaterial="dkEdge">
            <a:bevelT w="165100" h="18415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6246350" y="2389420"/>
            <a:ext cx="484823" cy="50673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scene3d>
            <a:camera prst="isometricOffAxis2Right"/>
            <a:lightRig rig="threePt" dir="t"/>
          </a:scene3d>
          <a:sp3d prstMaterial="dkEdge">
            <a:bevelT w="114300" h="641350" prst="cross"/>
            <a:bevelB w="0" h="190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 rot="1249265">
            <a:off x="7124908" y="2906297"/>
            <a:ext cx="484823" cy="50673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scene3d>
            <a:camera prst="isometricOffAxis2Right"/>
            <a:lightRig rig="threePt" dir="t"/>
          </a:scene3d>
          <a:sp3d prstMaterial="dkEdge">
            <a:bevelT w="171450" h="908050" prst="cross"/>
            <a:bevelB w="0" h="2349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 rot="2579047">
            <a:off x="7546783" y="3416650"/>
            <a:ext cx="455885" cy="4431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scene3d>
            <a:camera prst="isometricOffAxis2Right"/>
            <a:lightRig rig="threePt" dir="t"/>
          </a:scene3d>
          <a:sp3d prstMaterial="dkEdge">
            <a:bevelT w="215900" h="457200" prst="cross"/>
            <a:bevelB w="0" h="2349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8047678" y="4183997"/>
            <a:ext cx="935343" cy="485140"/>
          </a:xfrm>
          <a:prstGeom prst="rect">
            <a:avLst/>
          </a:prstGeom>
          <a:solidFill>
            <a:schemeClr val="bg2">
              <a:lumMod val="25000"/>
            </a:schemeClr>
          </a:solidFill>
          <a:scene3d>
            <a:camera prst="isometricOffAxis2Right"/>
            <a:lightRig rig="threePt" dir="t"/>
          </a:scene3d>
          <a:sp3d>
            <a:bevelT w="361950" h="355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7845039" y="3768695"/>
            <a:ext cx="202639" cy="3159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2522298" y="3411323"/>
            <a:ext cx="1311578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Left </a:t>
            </a:r>
            <a:r>
              <a:rPr lang="en-US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side </a:t>
            </a:r>
            <a:r>
              <a:rPr lang="en-US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view</a:t>
            </a:r>
            <a:endParaRPr lang="en-US" sz="20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5152803" y="3638238"/>
            <a:ext cx="1699504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Right side view</a:t>
            </a:r>
            <a:r>
              <a:rPr lang="th-TH" sz="24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endParaRPr lang="en-US" sz="2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5374938" y="1408476"/>
            <a:ext cx="2832827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000" b="1" u="sng" dirty="0" smtClean="0">
                <a:solidFill>
                  <a:srgbClr val="FF0000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Arm Robot I</a:t>
            </a:r>
            <a:r>
              <a:rPr lang="en-US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, Using 1 MP camera</a:t>
            </a:r>
            <a:endParaRPr lang="en-US" sz="20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377607" y="1730898"/>
            <a:ext cx="1821332" cy="3077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Capturing image from mirror</a:t>
            </a:r>
            <a:endParaRPr lang="en-US" sz="1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98363" y="5547284"/>
            <a:ext cx="83936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เมื่อชิ้นงาน ถึงระยะจะหยุดเพื่อให้โรบอทถ่ายภาพ </a:t>
            </a:r>
            <a:r>
              <a:rPr lang="en-US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Left side view</a:t>
            </a:r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 เป็นมุมแรก และจะ</a:t>
            </a:r>
            <a:r>
              <a:rPr lang="th-TH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ขยับองศา</a:t>
            </a:r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ของ </a:t>
            </a:r>
            <a:r>
              <a:rPr lang="en-US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Stepping </a:t>
            </a:r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ขึ้นมาเพื่อถ่าย</a:t>
            </a:r>
            <a:r>
              <a:rPr lang="en-US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 Right side view. </a:t>
            </a:r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โดยชิ้นงานอยู่ในสภาวะควบคุม</a:t>
            </a:r>
            <a:r>
              <a:rPr lang="th-TH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แสงแบบ</a:t>
            </a:r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คงที่ </a:t>
            </a:r>
            <a:endParaRPr lang="en-US" sz="20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2664471" y="4279143"/>
            <a:ext cx="1784448" cy="1083990"/>
            <a:chOff x="5839300" y="2004467"/>
            <a:chExt cx="2470310" cy="1306508"/>
          </a:xfrm>
        </p:grpSpPr>
        <p:sp>
          <p:nvSpPr>
            <p:cNvPr id="58" name="Rectangle 57"/>
            <p:cNvSpPr/>
            <p:nvPr/>
          </p:nvSpPr>
          <p:spPr>
            <a:xfrm>
              <a:off x="5839300" y="2004467"/>
              <a:ext cx="2470310" cy="125395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6210061" y="2703460"/>
              <a:ext cx="1728788" cy="69081"/>
            </a:xfrm>
            <a:prstGeom prst="line">
              <a:avLst/>
            </a:prstGeom>
            <a:ln w="9207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59"/>
            <p:cNvSpPr/>
            <p:nvPr/>
          </p:nvSpPr>
          <p:spPr>
            <a:xfrm>
              <a:off x="6741557" y="2465792"/>
              <a:ext cx="760095" cy="16565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61" name="Straight Connector 60"/>
            <p:cNvCxnSpPr/>
            <p:nvPr/>
          </p:nvCxnSpPr>
          <p:spPr>
            <a:xfrm flipV="1">
              <a:off x="6187201" y="2647991"/>
              <a:ext cx="1688783" cy="19460"/>
            </a:xfrm>
            <a:prstGeom prst="line">
              <a:avLst/>
            </a:prstGeom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6499618" y="2941643"/>
              <a:ext cx="11993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Left side view</a:t>
              </a: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4992648" y="4332266"/>
            <a:ext cx="1640209" cy="1058291"/>
            <a:chOff x="5861645" y="3667648"/>
            <a:chExt cx="2544604" cy="1464368"/>
          </a:xfrm>
        </p:grpSpPr>
        <p:sp>
          <p:nvSpPr>
            <p:cNvPr id="65" name="Rectangle 64"/>
            <p:cNvSpPr/>
            <p:nvPr/>
          </p:nvSpPr>
          <p:spPr>
            <a:xfrm>
              <a:off x="5861645" y="3667648"/>
              <a:ext cx="2544604" cy="144706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66" name="Straight Connector 65"/>
            <p:cNvCxnSpPr/>
            <p:nvPr/>
          </p:nvCxnSpPr>
          <p:spPr>
            <a:xfrm>
              <a:off x="6254551" y="4473680"/>
              <a:ext cx="1728788" cy="69081"/>
            </a:xfrm>
            <a:prstGeom prst="line">
              <a:avLst/>
            </a:prstGeom>
            <a:ln w="9207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Rectangle 66"/>
            <p:cNvSpPr/>
            <p:nvPr/>
          </p:nvSpPr>
          <p:spPr>
            <a:xfrm>
              <a:off x="6786047" y="4236012"/>
              <a:ext cx="760095" cy="16565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68" name="Straight Connector 67"/>
            <p:cNvCxnSpPr/>
            <p:nvPr/>
          </p:nvCxnSpPr>
          <p:spPr>
            <a:xfrm flipV="1">
              <a:off x="6231691" y="4418210"/>
              <a:ext cx="1688783" cy="19460"/>
            </a:xfrm>
            <a:prstGeom prst="line">
              <a:avLst/>
            </a:prstGeom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6194623" y="4632357"/>
              <a:ext cx="1718010" cy="4996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TH SarabunPSK" panose="020B0500040200020003" pitchFamily="34" charset="-34"/>
                  <a:cs typeface="TH SarabunPSK" panose="020B0500040200020003" pitchFamily="34" charset="-34"/>
                </a:rPr>
                <a:t>Right side </a:t>
              </a:r>
              <a:r>
                <a:rPr lang="en-US" b="1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view</a:t>
              </a:r>
              <a:endParaRPr lang="en-US" b="1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925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694351" y="1089615"/>
            <a:ext cx="7886700" cy="4505324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/>
          <p:cNvGrpSpPr/>
          <p:nvPr/>
        </p:nvGrpSpPr>
        <p:grpSpPr>
          <a:xfrm>
            <a:off x="820528" y="1264065"/>
            <a:ext cx="7347554" cy="3929868"/>
            <a:chOff x="648858" y="520558"/>
            <a:chExt cx="7347554" cy="3929868"/>
          </a:xfrm>
        </p:grpSpPr>
        <p:grpSp>
          <p:nvGrpSpPr>
            <p:cNvPr id="88" name="Group 87"/>
            <p:cNvGrpSpPr/>
            <p:nvPr/>
          </p:nvGrpSpPr>
          <p:grpSpPr>
            <a:xfrm>
              <a:off x="4070704" y="2861781"/>
              <a:ext cx="900090" cy="1588645"/>
              <a:chOff x="4233604" y="4376659"/>
              <a:chExt cx="900090" cy="1588645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4233604" y="4376659"/>
                <a:ext cx="900090" cy="158864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rgbClr val="FF0000"/>
                </a:solidFill>
              </a:ln>
              <a:scene3d>
                <a:camera prst="isometricOffAxis2Top"/>
                <a:lightRig rig="threePt" dir="t"/>
              </a:scene3d>
              <a:sp3d contourW="12700" prstMaterial="powder">
                <a:bevelT w="114300" prst="artDeco"/>
                <a:contourClr>
                  <a:schemeClr val="accent2">
                    <a:lumMod val="75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31685" y="5264791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4628931" y="5194524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4726177" y="5134434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4824659" y="506117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4921905" y="500402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5010377" y="494687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648858" y="927130"/>
              <a:ext cx="4328889" cy="2941320"/>
              <a:chOff x="1943100" y="922020"/>
              <a:chExt cx="4328889" cy="2941320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1943100" y="922020"/>
                <a:ext cx="4137660" cy="2941320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rgbClr val="3F3B3B"/>
                </a:solidFill>
              </a:ln>
              <a:scene3d>
                <a:camera prst="isometricOffAxis2Right"/>
                <a:lightRig rig="twoPt" dir="t">
                  <a:rot lat="0" lon="0" rev="0"/>
                </a:lightRig>
              </a:scene3d>
              <a:sp3d contourW="12700" prstMaterial="clear">
                <a:bevelT w="292100" prst="cross"/>
                <a:bevelB w="133350"/>
                <a:contourClr>
                  <a:schemeClr val="bg2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3978593" y="1101090"/>
                <a:ext cx="990600" cy="101346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dkEdge">
                <a:bevelT w="165100" h="18415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4959190" y="1455420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114300" h="641350" prst="cross"/>
                <a:bevelB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3370898" y="19354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3719037" y="179451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3414714" y="230886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3745707" y="217551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3370898" y="369570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3696177" y="35356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3370898" y="32689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3696177" y="31546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 rot="1547266">
                <a:off x="5754390" y="2036112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171450" h="90805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 rot="4098976">
                <a:off x="5822458" y="2621917"/>
                <a:ext cx="455885" cy="443177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215900" h="45720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5110404" y="2188384"/>
              <a:ext cx="1037848" cy="46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Top View</a:t>
              </a:r>
              <a:endParaRPr lang="en-US" sz="2400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93905" y="520558"/>
              <a:ext cx="3302507" cy="46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u="sng" dirty="0" smtClean="0">
                  <a:solidFill>
                    <a:srgbClr val="FF0000"/>
                  </a:solidFill>
                  <a:latin typeface="TH SarabunPSK" panose="020B0500040200020003" pitchFamily="34" charset="-34"/>
                  <a:cs typeface="TH SarabunPSK" panose="020B0500040200020003" pitchFamily="34" charset="-34"/>
                </a:rPr>
                <a:t>Arm Robot II</a:t>
              </a:r>
              <a:r>
                <a:rPr lang="en-US" sz="2400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, Using </a:t>
              </a:r>
              <a:r>
                <a:rPr lang="en-US" sz="2400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1 </a:t>
              </a:r>
              <a:r>
                <a:rPr lang="en-US" sz="2400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MP camera</a:t>
              </a:r>
              <a:endParaRPr lang="en-US" sz="2400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479356" y="379372"/>
            <a:ext cx="4833824" cy="5232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th-TH" sz="2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แนวคิดสำหรับการถ่ายภาพชิ้นงาน</a:t>
            </a:r>
            <a:r>
              <a:rPr lang="en-US" sz="2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2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Top View)</a:t>
            </a:r>
            <a:endParaRPr lang="en-US" sz="28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98" name="Date Placeholder 9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0D72-0D96-401A-942D-C9DC7D76E0A7}" type="datetime1">
              <a:rPr lang="en-US" smtClean="0"/>
              <a:t>6/28/2016</a:t>
            </a:fld>
            <a:endParaRPr lang="en-US"/>
          </a:p>
        </p:txBody>
      </p:sp>
      <p:sp>
        <p:nvSpPr>
          <p:cNvPr id="99" name="Footer Placeholder 9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100" name="Slide Number Placeholder 9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11</a:t>
            </a:fld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 rot="16200000">
            <a:off x="1092329" y="3599496"/>
            <a:ext cx="981359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Left side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105" name="Oval 104"/>
          <p:cNvSpPr/>
          <p:nvPr/>
        </p:nvSpPr>
        <p:spPr>
          <a:xfrm>
            <a:off x="2064050" y="3709574"/>
            <a:ext cx="990600" cy="1013460"/>
          </a:xfrm>
          <a:prstGeom prst="ellipse">
            <a:avLst/>
          </a:prstGeom>
          <a:scene3d>
            <a:camera prst="isometricOffAxis2Right"/>
            <a:lightRig rig="threePt" dir="t"/>
          </a:scene3d>
          <a:sp3d prstMaterial="dkEdge">
            <a:bevelT w="165100" h="18415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2025699" y="2290725"/>
            <a:ext cx="1141531" cy="1144884"/>
          </a:xfrm>
          <a:prstGeom prst="ellipse">
            <a:avLst/>
          </a:prstGeom>
          <a:scene3d>
            <a:camera prst="isometricOffAxis2Right"/>
            <a:lightRig rig="threePt" dir="t"/>
          </a:scene3d>
          <a:sp3d prstMaterial="dkEdge">
            <a:bevelT w="165100" h="18415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4927828" y="3678491"/>
            <a:ext cx="21691" cy="36307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/>
          <p:cNvGrpSpPr/>
          <p:nvPr/>
        </p:nvGrpSpPr>
        <p:grpSpPr>
          <a:xfrm>
            <a:off x="6457950" y="3998451"/>
            <a:ext cx="1910339" cy="1324812"/>
            <a:chOff x="1686301" y="4006219"/>
            <a:chExt cx="1910339" cy="1324812"/>
          </a:xfrm>
        </p:grpSpPr>
        <p:sp>
          <p:nvSpPr>
            <p:cNvPr id="38" name="Rectangle 37"/>
            <p:cNvSpPr/>
            <p:nvPr/>
          </p:nvSpPr>
          <p:spPr>
            <a:xfrm>
              <a:off x="1686301" y="4006219"/>
              <a:ext cx="1910339" cy="13248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214769" y="4991443"/>
              <a:ext cx="803233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Top view</a:t>
              </a: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23549" y="4148082"/>
              <a:ext cx="939473" cy="835088"/>
            </a:xfrm>
            <a:prstGeom prst="rect">
              <a:avLst/>
            </a:prstGeom>
          </p:spPr>
        </p:pic>
      </p:grpSp>
      <p:sp>
        <p:nvSpPr>
          <p:cNvPr id="41" name="TextBox 40"/>
          <p:cNvSpPr txBox="1"/>
          <p:nvPr/>
        </p:nvSpPr>
        <p:spPr>
          <a:xfrm>
            <a:off x="990548" y="5667145"/>
            <a:ext cx="72943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เมื่อชิ้นงาน ถึงระยะจะหยุดเพื่อให้โรบอทถ่ายภาพ </a:t>
            </a:r>
            <a:r>
              <a:rPr lang="en-US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Top View </a:t>
            </a:r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จากนั้นจะทำการเปลี่ยนองศา </a:t>
            </a:r>
            <a:r>
              <a:rPr lang="en-US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Stepping </a:t>
            </a:r>
            <a:endParaRPr lang="en-US" sz="2000" b="1" dirty="0" smtClean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เพื่อ</a:t>
            </a:r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ถ่ายภาพ </a:t>
            </a:r>
            <a:r>
              <a:rPr lang="en-US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45 </a:t>
            </a:r>
            <a:r>
              <a:rPr lang="en-US" sz="2000" b="1" dirty="0" err="1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deg</a:t>
            </a:r>
            <a:r>
              <a:rPr lang="en-US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view.</a:t>
            </a:r>
            <a:endParaRPr lang="en-US" sz="20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8436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694351" y="1089615"/>
            <a:ext cx="7886700" cy="4505324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/>
          <p:cNvGrpSpPr/>
          <p:nvPr/>
        </p:nvGrpSpPr>
        <p:grpSpPr>
          <a:xfrm>
            <a:off x="820528" y="1264065"/>
            <a:ext cx="7454955" cy="3929868"/>
            <a:chOff x="648858" y="520558"/>
            <a:chExt cx="7454955" cy="3929868"/>
          </a:xfrm>
        </p:grpSpPr>
        <p:grpSp>
          <p:nvGrpSpPr>
            <p:cNvPr id="88" name="Group 87"/>
            <p:cNvGrpSpPr/>
            <p:nvPr/>
          </p:nvGrpSpPr>
          <p:grpSpPr>
            <a:xfrm>
              <a:off x="4070704" y="2861781"/>
              <a:ext cx="900090" cy="1588645"/>
              <a:chOff x="4233604" y="4376659"/>
              <a:chExt cx="900090" cy="1588645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4233604" y="4376659"/>
                <a:ext cx="900090" cy="158864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rgbClr val="FF0000"/>
                </a:solidFill>
              </a:ln>
              <a:scene3d>
                <a:camera prst="isometricOffAxis2Top"/>
                <a:lightRig rig="threePt" dir="t"/>
              </a:scene3d>
              <a:sp3d contourW="12700" prstMaterial="powder">
                <a:bevelT w="114300" prst="artDeco"/>
                <a:contourClr>
                  <a:schemeClr val="accent2">
                    <a:lumMod val="75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31685" y="5264791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4628931" y="5194524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4726177" y="5134434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4824659" y="506117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4921905" y="500402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5010377" y="494687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648858" y="927130"/>
              <a:ext cx="4326519" cy="2941320"/>
              <a:chOff x="1943100" y="922020"/>
              <a:chExt cx="4326519" cy="2941320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1943100" y="922020"/>
                <a:ext cx="4137660" cy="2941320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rgbClr val="3F3B3B"/>
                </a:solidFill>
              </a:ln>
              <a:scene3d>
                <a:camera prst="isometricOffAxis2Right"/>
                <a:lightRig rig="twoPt" dir="t">
                  <a:rot lat="0" lon="0" rev="0"/>
                </a:lightRig>
              </a:scene3d>
              <a:sp3d contourW="12700" prstMaterial="clear">
                <a:bevelT w="292100" prst="cross"/>
                <a:bevelB w="133350"/>
                <a:contourClr>
                  <a:schemeClr val="bg2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3978593" y="1101090"/>
                <a:ext cx="990600" cy="101346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dkEdge">
                <a:bevelT w="165100" h="18415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4959190" y="1455420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114300" h="641350" prst="cross"/>
                <a:bevelB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3370898" y="19354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3719037" y="179451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3414714" y="230886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3745707" y="217551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3370898" y="369570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3696177" y="35356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3370898" y="32689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3696177" y="31546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 rot="1734832">
                <a:off x="5644884" y="2059201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171450" h="90805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 rot="3890498">
                <a:off x="5820088" y="2632927"/>
                <a:ext cx="455885" cy="443177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215900" h="45720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5051260" y="2900642"/>
              <a:ext cx="1342034" cy="46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45 </a:t>
              </a:r>
              <a:r>
                <a:rPr lang="en-US" sz="2400" b="1" dirty="0" err="1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d</a:t>
              </a:r>
              <a:r>
                <a:rPr lang="en-US" sz="2400" b="1" dirty="0" err="1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eg</a:t>
              </a:r>
              <a:r>
                <a:rPr lang="en-US" sz="2400" b="1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 view</a:t>
              </a:r>
              <a:endParaRPr lang="en-US" sz="2400" b="1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93905" y="520558"/>
              <a:ext cx="3409908" cy="46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u="sng" dirty="0" smtClean="0">
                  <a:solidFill>
                    <a:srgbClr val="FF0000"/>
                  </a:solidFill>
                  <a:latin typeface="TH SarabunPSK" panose="020B0500040200020003" pitchFamily="34" charset="-34"/>
                  <a:cs typeface="TH SarabunPSK" panose="020B0500040200020003" pitchFamily="34" charset="-34"/>
                </a:rPr>
                <a:t>Arm Robot II</a:t>
              </a:r>
              <a:r>
                <a:rPr lang="en-US" sz="2400" b="1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, Using </a:t>
              </a:r>
              <a:r>
                <a:rPr lang="en-US" sz="2400" b="1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1 </a:t>
              </a:r>
              <a:r>
                <a:rPr lang="en-US" sz="2400" b="1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MP camera</a:t>
              </a:r>
              <a:endParaRPr lang="en-US" sz="2400" b="1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479356" y="379372"/>
            <a:ext cx="5849678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th-TH" sz="32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แนวคิดสำหรับการถ่ายภาพชิ้นงาน</a:t>
            </a:r>
            <a:r>
              <a:rPr lang="en-US" sz="32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32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32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45 </a:t>
            </a:r>
            <a:r>
              <a:rPr lang="en-US" sz="3200" b="1" dirty="0" err="1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Deg</a:t>
            </a:r>
            <a:r>
              <a:rPr lang="en-US" sz="32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view)</a:t>
            </a:r>
            <a:endParaRPr lang="en-US" sz="32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98" name="Date Placeholder 9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0D72-0D96-401A-942D-C9DC7D76E0A7}" type="datetime1">
              <a:rPr lang="en-US" smtClean="0"/>
              <a:t>6/28/2016</a:t>
            </a:fld>
            <a:endParaRPr lang="en-US"/>
          </a:p>
        </p:txBody>
      </p:sp>
      <p:sp>
        <p:nvSpPr>
          <p:cNvPr id="99" name="Footer Placeholder 9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100" name="Slide Number Placeholder 9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12</a:t>
            </a:fld>
            <a:endParaRPr lang="en-US"/>
          </a:p>
        </p:txBody>
      </p:sp>
      <p:sp>
        <p:nvSpPr>
          <p:cNvPr id="103" name="TextBox 102"/>
          <p:cNvSpPr txBox="1"/>
          <p:nvPr/>
        </p:nvSpPr>
        <p:spPr>
          <a:xfrm rot="16200000">
            <a:off x="1063475" y="3599496"/>
            <a:ext cx="103906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Left side</a:t>
            </a:r>
            <a:endParaRPr lang="en-US" sz="2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105" name="Oval 104"/>
          <p:cNvSpPr/>
          <p:nvPr/>
        </p:nvSpPr>
        <p:spPr>
          <a:xfrm>
            <a:off x="2064050" y="3709574"/>
            <a:ext cx="990600" cy="1013460"/>
          </a:xfrm>
          <a:prstGeom prst="ellipse">
            <a:avLst/>
          </a:prstGeom>
          <a:scene3d>
            <a:camera prst="isometricOffAxis2Right"/>
            <a:lightRig rig="threePt" dir="t"/>
          </a:scene3d>
          <a:sp3d prstMaterial="dkEdge">
            <a:bevelT w="165100" h="18415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2025699" y="2290725"/>
            <a:ext cx="1141531" cy="1144884"/>
          </a:xfrm>
          <a:prstGeom prst="ellipse">
            <a:avLst/>
          </a:prstGeom>
          <a:scene3d>
            <a:camera prst="isometricOffAxis2Right"/>
            <a:lightRig rig="threePt" dir="t"/>
          </a:scene3d>
          <a:sp3d prstMaterial="dkEdge">
            <a:bevelT w="165100" h="18415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925458" y="3603132"/>
            <a:ext cx="75896" cy="52114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6640158" y="4177548"/>
            <a:ext cx="1816707" cy="1393893"/>
            <a:chOff x="1442719" y="4102172"/>
            <a:chExt cx="1816707" cy="1393893"/>
          </a:xfrm>
        </p:grpSpPr>
        <p:sp>
          <p:nvSpPr>
            <p:cNvPr id="37" name="Rectangle 36"/>
            <p:cNvSpPr/>
            <p:nvPr/>
          </p:nvSpPr>
          <p:spPr>
            <a:xfrm>
              <a:off x="1442719" y="4102172"/>
              <a:ext cx="1816707" cy="136253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874861" y="5195983"/>
              <a:ext cx="1025409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45 </a:t>
              </a:r>
              <a:r>
                <a:rPr lang="en-US" sz="1350" dirty="0" err="1"/>
                <a:t>deg</a:t>
              </a:r>
              <a:r>
                <a:rPr lang="en-US" sz="1350" dirty="0"/>
                <a:t> view</a:t>
              </a: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75989" y="4242017"/>
              <a:ext cx="1193006" cy="914400"/>
            </a:xfrm>
            <a:prstGeom prst="rect">
              <a:avLst/>
            </a:prstGeom>
          </p:spPr>
        </p:pic>
      </p:grpSp>
      <p:sp>
        <p:nvSpPr>
          <p:cNvPr id="5" name="Rectangle 4"/>
          <p:cNvSpPr/>
          <p:nvPr/>
        </p:nvSpPr>
        <p:spPr>
          <a:xfrm>
            <a:off x="950515" y="5665145"/>
            <a:ext cx="75157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เมื่อชิ้นงาน ถึงระยะจะหยุดเพื่อให้โรบอทถ่ายภาพ </a:t>
            </a:r>
            <a:r>
              <a:rPr lang="en-US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Top View </a:t>
            </a:r>
            <a:r>
              <a:rPr lang="th-TH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จากนั้นจะทำการเปลี่ยนองศา </a:t>
            </a:r>
            <a:r>
              <a:rPr lang="en-US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Stepping </a:t>
            </a:r>
          </a:p>
          <a:p>
            <a:r>
              <a:rPr lang="th-TH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เพื่อถ่ายภาพ </a:t>
            </a:r>
            <a:r>
              <a:rPr lang="en-US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45 </a:t>
            </a:r>
            <a:r>
              <a:rPr lang="en-US" b="1" dirty="0" err="1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deg</a:t>
            </a:r>
            <a:r>
              <a:rPr lang="en-US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view</a:t>
            </a:r>
            <a:r>
              <a:rPr lang="en-US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.</a:t>
            </a:r>
            <a:endParaRPr lang="en-US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06596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694351" y="1081159"/>
            <a:ext cx="7886700" cy="4505324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/>
          <p:cNvGrpSpPr/>
          <p:nvPr/>
        </p:nvGrpSpPr>
        <p:grpSpPr>
          <a:xfrm>
            <a:off x="820528" y="1264065"/>
            <a:ext cx="7397247" cy="3929868"/>
            <a:chOff x="648858" y="520558"/>
            <a:chExt cx="7397247" cy="3929868"/>
          </a:xfrm>
        </p:grpSpPr>
        <p:grpSp>
          <p:nvGrpSpPr>
            <p:cNvPr id="88" name="Group 87"/>
            <p:cNvGrpSpPr/>
            <p:nvPr/>
          </p:nvGrpSpPr>
          <p:grpSpPr>
            <a:xfrm>
              <a:off x="4070704" y="2861781"/>
              <a:ext cx="900090" cy="1588645"/>
              <a:chOff x="4233604" y="4376659"/>
              <a:chExt cx="900090" cy="1588645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4233604" y="4376659"/>
                <a:ext cx="900090" cy="158864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rgbClr val="FF0000"/>
                </a:solidFill>
              </a:ln>
              <a:scene3d>
                <a:camera prst="isometricOffAxis2Top"/>
                <a:lightRig rig="threePt" dir="t"/>
              </a:scene3d>
              <a:sp3d contourW="12700" prstMaterial="powder">
                <a:bevelT w="114300" prst="artDeco"/>
                <a:contourClr>
                  <a:schemeClr val="accent2">
                    <a:lumMod val="75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31685" y="5264791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4628931" y="5194524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4726177" y="5134434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4824659" y="506117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4921905" y="500402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5010377" y="494687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648858" y="927130"/>
              <a:ext cx="4161700" cy="2941320"/>
              <a:chOff x="1943100" y="922020"/>
              <a:chExt cx="4161700" cy="2941320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1943100" y="922020"/>
                <a:ext cx="4137660" cy="2941320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rgbClr val="3F3B3B"/>
                </a:solidFill>
              </a:ln>
              <a:scene3d>
                <a:camera prst="isometricOffAxis2Right"/>
                <a:lightRig rig="twoPt" dir="t">
                  <a:rot lat="0" lon="0" rev="0"/>
                </a:lightRig>
              </a:scene3d>
              <a:sp3d contourW="12700" prstMaterial="clear">
                <a:bevelT w="292100" prst="cross"/>
                <a:bevelB w="133350"/>
                <a:contourClr>
                  <a:schemeClr val="bg2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3978593" y="1101090"/>
                <a:ext cx="990600" cy="101346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dkEdge">
                <a:bevelT w="165100" h="18415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4959190" y="1455420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114300" h="641350" prst="cross"/>
                <a:bevelB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3370898" y="19354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3719037" y="179451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3414714" y="230886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3745707" y="217551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3370898" y="369570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3696177" y="35356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3370898" y="32689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3696177" y="31546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 rot="1734832">
                <a:off x="5525235" y="1992852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171450" h="78105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 rot="3976907">
                <a:off x="5655269" y="2559767"/>
                <a:ext cx="455885" cy="443177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>
                  <a:rot lat="1080000" lon="17759998" rev="0"/>
                </a:camera>
                <a:lightRig rig="threePt" dir="t"/>
              </a:scene3d>
              <a:sp3d prstMaterial="dkEdge">
                <a:bevelT w="215900" h="38100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5778817" y="3612924"/>
              <a:ext cx="867545" cy="36933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Back view</a:t>
              </a:r>
              <a:endParaRPr lang="en-US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93905" y="520558"/>
              <a:ext cx="3352200" cy="46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u="sng" dirty="0" smtClean="0">
                  <a:solidFill>
                    <a:srgbClr val="FF0000"/>
                  </a:solidFill>
                  <a:latin typeface="TH SarabunPSK" panose="020B0500040200020003" pitchFamily="34" charset="-34"/>
                  <a:cs typeface="TH SarabunPSK" panose="020B0500040200020003" pitchFamily="34" charset="-34"/>
                </a:rPr>
                <a:t>Arm Robot </a:t>
              </a:r>
              <a:r>
                <a:rPr lang="en-US" sz="2400" b="1" u="sng" dirty="0" smtClean="0">
                  <a:solidFill>
                    <a:srgbClr val="FF0000"/>
                  </a:solidFill>
                  <a:latin typeface="TH SarabunPSK" panose="020B0500040200020003" pitchFamily="34" charset="-34"/>
                  <a:cs typeface="TH SarabunPSK" panose="020B0500040200020003" pitchFamily="34" charset="-34"/>
                </a:rPr>
                <a:t>III</a:t>
              </a:r>
              <a:r>
                <a:rPr lang="en-US" sz="2400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, Using 5 MP camera</a:t>
              </a:r>
              <a:endParaRPr lang="en-US" sz="2400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479356" y="379372"/>
            <a:ext cx="6378669" cy="6463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th-TH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แนวคิดสำหรับการถ่ายภาพชิ้นงาน</a:t>
            </a: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Front View)</a:t>
            </a:r>
            <a:endParaRPr lang="en-US" sz="36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98" name="Date Placeholder 9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0D72-0D96-401A-942D-C9DC7D76E0A7}" type="datetime1">
              <a:rPr lang="en-US" smtClean="0"/>
              <a:t>6/28/2016</a:t>
            </a:fld>
            <a:endParaRPr lang="en-US"/>
          </a:p>
        </p:txBody>
      </p:sp>
      <p:sp>
        <p:nvSpPr>
          <p:cNvPr id="99" name="Footer Placeholder 9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100" name="Slide Number Placeholder 9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13</a:t>
            </a:fld>
            <a:endParaRPr lang="en-US"/>
          </a:p>
        </p:txBody>
      </p:sp>
      <p:sp>
        <p:nvSpPr>
          <p:cNvPr id="103" name="TextBox 102"/>
          <p:cNvSpPr txBox="1"/>
          <p:nvPr/>
        </p:nvSpPr>
        <p:spPr>
          <a:xfrm rot="16200000">
            <a:off x="1048248" y="3599496"/>
            <a:ext cx="1069524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Right side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105" name="Oval 104"/>
          <p:cNvSpPr/>
          <p:nvPr/>
        </p:nvSpPr>
        <p:spPr>
          <a:xfrm>
            <a:off x="2064050" y="3709574"/>
            <a:ext cx="990600" cy="1013460"/>
          </a:xfrm>
          <a:prstGeom prst="ellipse">
            <a:avLst/>
          </a:prstGeom>
          <a:scene3d>
            <a:camera prst="isometricOffAxis2Right"/>
            <a:lightRig rig="threePt" dir="t"/>
          </a:scene3d>
          <a:sp3d prstMaterial="dkEdge">
            <a:bevelT w="165100" h="18415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2025699" y="2290725"/>
            <a:ext cx="1141531" cy="1144884"/>
          </a:xfrm>
          <a:prstGeom prst="ellipse">
            <a:avLst/>
          </a:prstGeom>
          <a:scene3d>
            <a:camera prst="isometricOffAxis2Right"/>
            <a:lightRig rig="threePt" dir="t"/>
          </a:scene3d>
          <a:sp3d prstMaterial="dkEdge">
            <a:bevelT w="165100" h="18415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799636" y="3568093"/>
            <a:ext cx="75896" cy="52114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5678240" y="3822374"/>
            <a:ext cx="935343" cy="485140"/>
          </a:xfrm>
          <a:prstGeom prst="rect">
            <a:avLst/>
          </a:prstGeom>
          <a:solidFill>
            <a:schemeClr val="bg2">
              <a:lumMod val="25000"/>
            </a:schemeClr>
          </a:solidFill>
          <a:scene3d>
            <a:camera prst="isometricOffAxis2Right"/>
            <a:lightRig rig="threePt" dir="t"/>
          </a:scene3d>
          <a:sp3d>
            <a:bevelT w="361950" h="355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4889795" y="2483557"/>
            <a:ext cx="1159292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Front </a:t>
            </a:r>
            <a:r>
              <a:rPr lang="en-US" sz="24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view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6868438" y="2860756"/>
            <a:ext cx="1485794" cy="12058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6" name="TextBox 45"/>
          <p:cNvSpPr txBox="1"/>
          <p:nvPr/>
        </p:nvSpPr>
        <p:spPr>
          <a:xfrm>
            <a:off x="7191758" y="3845981"/>
            <a:ext cx="92801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Front view</a:t>
            </a: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905" y="2919709"/>
            <a:ext cx="1196578" cy="934006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341336" y="5641939"/>
            <a:ext cx="87527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เมื่อชิ้นงาน ถึงระยะจะหยุดเพื่อให้โรบอทถ่ายภาพ </a:t>
            </a:r>
            <a:r>
              <a:rPr lang="en-US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Front </a:t>
            </a:r>
            <a:r>
              <a:rPr lang="th-TH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จากนั้น</a:t>
            </a:r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จะทำการเปลี่ยนองศา </a:t>
            </a:r>
            <a:r>
              <a:rPr lang="en-US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Stepping </a:t>
            </a:r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เพื่อถ่ายภาพ </a:t>
            </a:r>
            <a:r>
              <a:rPr lang="en-US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Back view.</a:t>
            </a:r>
          </a:p>
        </p:txBody>
      </p:sp>
    </p:spTree>
    <p:extLst>
      <p:ext uri="{BB962C8B-B14F-4D97-AF65-F5344CB8AC3E}">
        <p14:creationId xmlns:p14="http://schemas.microsoft.com/office/powerpoint/2010/main" val="157065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597105" y="1089615"/>
            <a:ext cx="7886700" cy="4505324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/>
          <p:cNvGrpSpPr/>
          <p:nvPr/>
        </p:nvGrpSpPr>
        <p:grpSpPr>
          <a:xfrm>
            <a:off x="820528" y="1264065"/>
            <a:ext cx="7504648" cy="3929868"/>
            <a:chOff x="648858" y="520558"/>
            <a:chExt cx="7504648" cy="3929868"/>
          </a:xfrm>
        </p:grpSpPr>
        <p:grpSp>
          <p:nvGrpSpPr>
            <p:cNvPr id="88" name="Group 87"/>
            <p:cNvGrpSpPr/>
            <p:nvPr/>
          </p:nvGrpSpPr>
          <p:grpSpPr>
            <a:xfrm>
              <a:off x="4070704" y="2861781"/>
              <a:ext cx="900090" cy="1588645"/>
              <a:chOff x="4233604" y="4376659"/>
              <a:chExt cx="900090" cy="1588645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4233604" y="4376659"/>
                <a:ext cx="900090" cy="158864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rgbClr val="FF0000"/>
                </a:solidFill>
              </a:ln>
              <a:scene3d>
                <a:camera prst="isometricOffAxis2Top"/>
                <a:lightRig rig="threePt" dir="t"/>
              </a:scene3d>
              <a:sp3d contourW="12700" prstMaterial="powder">
                <a:bevelT w="114300" prst="artDeco"/>
                <a:contourClr>
                  <a:schemeClr val="accent2">
                    <a:lumMod val="75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31685" y="5264791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4628931" y="5194524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4726177" y="5134434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4824659" y="506117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4921905" y="500402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5010377" y="494687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648858" y="927130"/>
              <a:ext cx="4463206" cy="2941320"/>
              <a:chOff x="1943100" y="922020"/>
              <a:chExt cx="4463206" cy="2941320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1943100" y="922020"/>
                <a:ext cx="4137660" cy="2941320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rgbClr val="3F3B3B"/>
                </a:solidFill>
              </a:ln>
              <a:scene3d>
                <a:camera prst="isometricOffAxis2Right"/>
                <a:lightRig rig="twoPt" dir="t">
                  <a:rot lat="0" lon="0" rev="0"/>
                </a:lightRig>
              </a:scene3d>
              <a:sp3d contourW="12700" prstMaterial="clear">
                <a:bevelT w="292100" prst="cross"/>
                <a:bevelB w="133350"/>
                <a:contourClr>
                  <a:schemeClr val="bg2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3978593" y="1101090"/>
                <a:ext cx="990600" cy="101346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dkEdge">
                <a:bevelT w="165100" h="18415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4959190" y="1455420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114300" h="641350" prst="cross"/>
                <a:bevelB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3370898" y="19354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3719037" y="179451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3414714" y="230886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3745707" y="217551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3370898" y="369570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3696177" y="35356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3370898" y="32689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3696177" y="31546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 rot="1375512">
                <a:off x="5595286" y="1906446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171450" h="78105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 rot="1930425">
                <a:off x="5950421" y="2257917"/>
                <a:ext cx="455885" cy="443177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>
                  <a:rot lat="1080000" lon="17759998" rev="0"/>
                </a:camera>
                <a:lightRig rig="threePt" dir="t"/>
              </a:scene3d>
              <a:sp3d prstMaterial="dkEdge">
                <a:bevelT w="215900" h="38100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5778817" y="3612924"/>
              <a:ext cx="971741" cy="40011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Back view</a:t>
              </a:r>
              <a:endParaRPr lang="en-US" sz="2000" b="1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93905" y="520558"/>
              <a:ext cx="3459601" cy="46166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u="sng" dirty="0" smtClean="0">
                  <a:solidFill>
                    <a:srgbClr val="FF0000"/>
                  </a:solidFill>
                  <a:latin typeface="TH SarabunPSK" panose="020B0500040200020003" pitchFamily="34" charset="-34"/>
                  <a:cs typeface="TH SarabunPSK" panose="020B0500040200020003" pitchFamily="34" charset="-34"/>
                </a:rPr>
                <a:t>Arm Robot </a:t>
              </a:r>
              <a:r>
                <a:rPr lang="en-US" sz="2400" b="1" u="sng" dirty="0" smtClean="0">
                  <a:solidFill>
                    <a:srgbClr val="FF0000"/>
                  </a:solidFill>
                  <a:latin typeface="TH SarabunPSK" panose="020B0500040200020003" pitchFamily="34" charset="-34"/>
                  <a:cs typeface="TH SarabunPSK" panose="020B0500040200020003" pitchFamily="34" charset="-34"/>
                </a:rPr>
                <a:t>III</a:t>
              </a:r>
              <a:r>
                <a:rPr lang="en-US" sz="2400" b="1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, </a:t>
              </a:r>
              <a:r>
                <a:rPr lang="en-US" sz="2400" b="1" dirty="0" smtClean="0">
                  <a:latin typeface="TH SarabunPSK" panose="020B0500040200020003" pitchFamily="34" charset="-34"/>
                  <a:cs typeface="TH SarabunPSK" panose="020B0500040200020003" pitchFamily="34" charset="-34"/>
                </a:rPr>
                <a:t>Using 5 MP camera</a:t>
              </a:r>
              <a:endParaRPr lang="en-US" sz="2400" b="1" dirty="0"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479356" y="379372"/>
            <a:ext cx="4911922" cy="5232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th-TH" sz="2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แนวคิดสำหรับการถ่ายภาพชิ้นงาน</a:t>
            </a:r>
            <a:r>
              <a:rPr lang="en-US" sz="2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2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Back View</a:t>
            </a:r>
            <a:r>
              <a:rPr lang="en-US" sz="2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endParaRPr lang="en-US" sz="28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98" name="Date Placeholder 9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0D72-0D96-401A-942D-C9DC7D76E0A7}" type="datetime1">
              <a:rPr lang="en-US" smtClean="0"/>
              <a:t>6/28/2016</a:t>
            </a:fld>
            <a:endParaRPr lang="en-US" dirty="0"/>
          </a:p>
        </p:txBody>
      </p:sp>
      <p:sp>
        <p:nvSpPr>
          <p:cNvPr id="99" name="Footer Placeholder 9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100" name="Slide Number Placeholder 9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14</a:t>
            </a:fld>
            <a:endParaRPr lang="en-US"/>
          </a:p>
        </p:txBody>
      </p:sp>
      <p:sp>
        <p:nvSpPr>
          <p:cNvPr id="103" name="TextBox 102"/>
          <p:cNvSpPr txBox="1"/>
          <p:nvPr/>
        </p:nvSpPr>
        <p:spPr>
          <a:xfrm rot="16200000">
            <a:off x="1048249" y="3599496"/>
            <a:ext cx="1069524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Right side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105" name="Oval 104"/>
          <p:cNvSpPr/>
          <p:nvPr/>
        </p:nvSpPr>
        <p:spPr>
          <a:xfrm>
            <a:off x="2064050" y="3709574"/>
            <a:ext cx="990600" cy="1013460"/>
          </a:xfrm>
          <a:prstGeom prst="ellipse">
            <a:avLst/>
          </a:prstGeom>
          <a:scene3d>
            <a:camera prst="isometricOffAxis2Right"/>
            <a:lightRig rig="threePt" dir="t"/>
          </a:scene3d>
          <a:sp3d prstMaterial="dkEdge">
            <a:bevelT w="165100" h="18415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2025699" y="2290725"/>
            <a:ext cx="1141531" cy="1144884"/>
          </a:xfrm>
          <a:prstGeom prst="ellipse">
            <a:avLst/>
          </a:prstGeom>
          <a:scene3d>
            <a:camera prst="isometricOffAxis2Right"/>
            <a:lightRig rig="threePt" dir="t"/>
          </a:scene3d>
          <a:sp3d prstMaterial="dkEdge">
            <a:bevelT w="165100" h="18415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5072731" y="3257577"/>
            <a:ext cx="569198" cy="4995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5678240" y="3822374"/>
            <a:ext cx="935343" cy="485140"/>
          </a:xfrm>
          <a:prstGeom prst="rect">
            <a:avLst/>
          </a:prstGeom>
          <a:solidFill>
            <a:schemeClr val="bg2">
              <a:lumMod val="25000"/>
            </a:schemeClr>
          </a:solidFill>
          <a:scene3d>
            <a:camera prst="isometricOffAxis2Right"/>
            <a:lightRig rig="threePt" dir="t"/>
          </a:scene3d>
          <a:sp3d>
            <a:bevelT w="361950" h="355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5116031" y="2302717"/>
            <a:ext cx="1204176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Front view</a:t>
            </a:r>
            <a:endParaRPr lang="en-US" sz="2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6647787" y="2792955"/>
            <a:ext cx="1499264" cy="1285308"/>
            <a:chOff x="5926347" y="4117870"/>
            <a:chExt cx="1499264" cy="1285308"/>
          </a:xfrm>
        </p:grpSpPr>
        <p:sp>
          <p:nvSpPr>
            <p:cNvPr id="40" name="Rectangle 39"/>
            <p:cNvSpPr/>
            <p:nvPr/>
          </p:nvSpPr>
          <p:spPr>
            <a:xfrm>
              <a:off x="5926347" y="4117870"/>
              <a:ext cx="1499264" cy="125395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175384" y="5103096"/>
              <a:ext cx="881139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 smtClean="0"/>
                <a:t>Back view</a:t>
              </a:r>
              <a:endParaRPr lang="en-US" sz="1350" dirty="0"/>
            </a:p>
          </p:txBody>
        </p:sp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4090" y="4189652"/>
              <a:ext cx="1143000" cy="900113"/>
            </a:xfrm>
            <a:prstGeom prst="rect">
              <a:avLst/>
            </a:prstGeom>
          </p:spPr>
        </p:pic>
      </p:grpSp>
      <p:sp>
        <p:nvSpPr>
          <p:cNvPr id="43" name="TextBox 42"/>
          <p:cNvSpPr txBox="1"/>
          <p:nvPr/>
        </p:nvSpPr>
        <p:spPr>
          <a:xfrm>
            <a:off x="358588" y="5679182"/>
            <a:ext cx="87527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เมื่อชิ้นงาน ถึงระยะจะหยุดเพื่อให้โรบอทถ่ายภาพ </a:t>
            </a:r>
            <a:r>
              <a:rPr lang="en-US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Front </a:t>
            </a:r>
            <a:r>
              <a:rPr lang="th-TH" sz="20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จากนั้น</a:t>
            </a:r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จะทำการเปลี่ยนองศา </a:t>
            </a:r>
            <a:r>
              <a:rPr lang="en-US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Stepping </a:t>
            </a:r>
            <a:r>
              <a:rPr lang="th-TH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เพื่อถ่ายภาพ </a:t>
            </a:r>
            <a:r>
              <a:rPr lang="en-US" sz="2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Back view.</a:t>
            </a:r>
          </a:p>
        </p:txBody>
      </p:sp>
    </p:spTree>
    <p:extLst>
      <p:ext uri="{BB962C8B-B14F-4D97-AF65-F5344CB8AC3E}">
        <p14:creationId xmlns:p14="http://schemas.microsoft.com/office/powerpoint/2010/main" val="281727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60180"/>
            <a:ext cx="7886700" cy="2427149"/>
          </a:xfrm>
          <a:solidFill>
            <a:schemeClr val="accent6">
              <a:lumMod val="7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th-TH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ต้นแบบราคาสำหรับผลิต</a:t>
            </a:r>
            <a:endParaRPr lang="en-US" sz="5400" b="1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42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699160"/>
              </p:ext>
            </p:extLst>
          </p:nvPr>
        </p:nvGraphicFramePr>
        <p:xfrm>
          <a:off x="803933" y="1301656"/>
          <a:ext cx="7537809" cy="3986455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543815"/>
                <a:gridCol w="1139255"/>
                <a:gridCol w="1201679"/>
                <a:gridCol w="1326530"/>
                <a:gridCol w="1326530"/>
              </a:tblGrid>
              <a:tr h="4640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1. </a:t>
                      </a: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ค่าใช้จ่ายหุ่นยนต์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52965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รายการ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หน่วย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จำนวน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อัตราต่อหน่วย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จำนวนเงิน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4640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(</a:t>
                      </a: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บาท)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(</a:t>
                      </a: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บาท)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452965">
                <a:tc>
                  <a:txBody>
                    <a:bodyPr/>
                    <a:lstStyle/>
                    <a:p>
                      <a:pPr marL="0" marR="0" indent="203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1) Stepping motor 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6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5</a:t>
                      </a:r>
                      <a:r>
                        <a:rPr lang="en-US" sz="20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0,000.00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3</a:t>
                      </a:r>
                      <a:r>
                        <a:rPr lang="en-US" sz="20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00,000.00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965">
                <a:tc>
                  <a:txBody>
                    <a:bodyPr/>
                    <a:lstStyle/>
                    <a:p>
                      <a:pPr marL="0" marR="0" indent="203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2) DC Speed Control Motor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6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50,000.00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300,000.00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965">
                <a:tc>
                  <a:txBody>
                    <a:bodyPr/>
                    <a:lstStyle/>
                    <a:p>
                      <a:pPr marL="0" marR="0" indent="203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3) </a:t>
                      </a:r>
                      <a:r>
                        <a:rPr lang="th-TH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ขึ้นรูปโลหะ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3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40,000.00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r>
                        <a:rPr lang="th-TH" sz="20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2</a:t>
                      </a:r>
                      <a:r>
                        <a:rPr lang="en-US" sz="20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0,000.00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820">
                <a:tc>
                  <a:txBody>
                    <a:bodyPr/>
                    <a:lstStyle/>
                    <a:p>
                      <a:pPr marL="0" marR="0" indent="203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4) </a:t>
                      </a:r>
                      <a:r>
                        <a:rPr lang="th-TH" sz="200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ส่วนเชื่อมต่อ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8</a:t>
                      </a: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,</a:t>
                      </a:r>
                      <a:r>
                        <a:rPr lang="th-TH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000</a:t>
                      </a: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80,000.00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4013"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จำนวนเงินรวมข้อ</a:t>
                      </a:r>
                      <a:r>
                        <a:rPr lang="en-US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 1 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724,000.00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251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96415"/>
              </p:ext>
            </p:extLst>
          </p:nvPr>
        </p:nvGraphicFramePr>
        <p:xfrm>
          <a:off x="803933" y="1301656"/>
          <a:ext cx="7537809" cy="3533635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543815"/>
                <a:gridCol w="1139255"/>
                <a:gridCol w="1201679"/>
                <a:gridCol w="1326530"/>
                <a:gridCol w="1326530"/>
              </a:tblGrid>
              <a:tr h="4640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2</a:t>
                      </a:r>
                      <a:r>
                        <a:rPr lang="en-US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. </a:t>
                      </a:r>
                      <a:r>
                        <a:rPr lang="th-TH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ค่าใช้จ่ายอุปกรณ์ถ่ายภาพ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52965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รายการ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หน่วย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จำนวน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อัตราต่อหน่วย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จำนวนเงิน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4640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(</a:t>
                      </a: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บาท)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(</a:t>
                      </a: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บาท)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452965">
                <a:tc>
                  <a:txBody>
                    <a:bodyPr/>
                    <a:lstStyle/>
                    <a:p>
                      <a:pPr marL="0" marR="0" indent="203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1) </a:t>
                      </a: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Camera</a:t>
                      </a:r>
                      <a:r>
                        <a:rPr lang="en-US" sz="2000" baseline="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 5 MP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90,000.00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90,000.00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965">
                <a:tc>
                  <a:txBody>
                    <a:bodyPr/>
                    <a:lstStyle/>
                    <a:p>
                      <a:pPr marL="0" marR="0" indent="203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2) </a:t>
                      </a: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Camera 1 MP 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2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70,000.00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140,000.00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965">
                <a:tc>
                  <a:txBody>
                    <a:bodyPr/>
                    <a:lstStyle/>
                    <a:p>
                      <a:pPr marL="0" marR="0" indent="203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3) </a:t>
                      </a: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Camera Capture Control 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3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15,000.00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45,000.00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4013"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จำนวนเงินรวมข้อ</a:t>
                      </a:r>
                      <a:r>
                        <a:rPr lang="en-US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 </a:t>
                      </a:r>
                      <a:r>
                        <a:rPr lang="th-TH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2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275,00</a:t>
                      </a:r>
                      <a:r>
                        <a:rPr lang="en-US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0</a:t>
                      </a:r>
                      <a:r>
                        <a:rPr lang="th-TH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.00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215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1612004"/>
              </p:ext>
            </p:extLst>
          </p:nvPr>
        </p:nvGraphicFramePr>
        <p:xfrm>
          <a:off x="793773" y="742856"/>
          <a:ext cx="7537809" cy="3856026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543815"/>
                <a:gridCol w="1139255"/>
                <a:gridCol w="1201679"/>
                <a:gridCol w="1326530"/>
                <a:gridCol w="1326530"/>
              </a:tblGrid>
              <a:tr h="4640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3. </a:t>
                      </a: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ค่า</a:t>
                      </a:r>
                      <a:r>
                        <a:rPr lang="th-TH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ใช้การพัฒนาตัวเครื่อง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52965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รายการ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หน่วย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จำนวน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อัตราต่อหน่วย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จำนวนเงิน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4640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(</a:t>
                      </a:r>
                      <a:r>
                        <a:rPr lang="th-TH" sz="20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บาท)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(</a:t>
                      </a:r>
                      <a:r>
                        <a:rPr lang="th-TH" sz="20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บาท)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452965">
                <a:tc>
                  <a:txBody>
                    <a:bodyPr/>
                    <a:lstStyle/>
                    <a:p>
                      <a:pPr marL="0" marR="0" indent="203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1) </a:t>
                      </a:r>
                      <a:r>
                        <a:rPr lang="en-US" sz="2000" baseline="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 Robot Keeper (Pick &amp; Place)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ea typeface="+mn-ea"/>
                          <a:cs typeface="TH SarabunPSK" panose="020B0500040200020003" pitchFamily="34" charset="-34"/>
                        </a:rPr>
                        <a:t>1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120,000.00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120,000.00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965">
                <a:tc>
                  <a:txBody>
                    <a:bodyPr/>
                    <a:lstStyle/>
                    <a:p>
                      <a:pPr marL="0" marR="0" indent="203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2) </a:t>
                      </a: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Conveyor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120,000.00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120,000.00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965">
                <a:tc>
                  <a:txBody>
                    <a:bodyPr/>
                    <a:lstStyle/>
                    <a:p>
                      <a:pPr marL="0" marR="0" indent="203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3) </a:t>
                      </a: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Dome and</a:t>
                      </a:r>
                      <a:r>
                        <a:rPr lang="en-US" sz="2000" baseline="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 Light Source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H SarabunPSK" panose="020B0500040200020003" pitchFamily="34" charset="-34"/>
                          <a:ea typeface="Calibri" panose="020F0502020204030204" pitchFamily="34" charset="0"/>
                          <a:cs typeface="TH SarabunPSK" panose="020B0500040200020003" pitchFamily="34" charset="-34"/>
                        </a:rPr>
                        <a:t>1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100,000.00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100,000.00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2820">
                <a:tc>
                  <a:txBody>
                    <a:bodyPr/>
                    <a:lstStyle/>
                    <a:p>
                      <a:pPr marL="0" marR="0" indent="2032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4) </a:t>
                      </a:r>
                      <a:r>
                        <a:rPr lang="th-TH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ขึ้นรูปโลหะ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2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80</a:t>
                      </a: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,</a:t>
                      </a:r>
                      <a:r>
                        <a:rPr lang="th-TH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500.00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161,000.00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4013"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จำนวนเงินรวมข้อ</a:t>
                      </a:r>
                      <a:r>
                        <a:rPr lang="en-US" sz="2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 </a:t>
                      </a:r>
                      <a:r>
                        <a:rPr lang="en-US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3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501,000.00</a:t>
                      </a:r>
                      <a:endParaRPr lang="en-US" sz="16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028950" y="5138481"/>
            <a:ext cx="13901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รวมทั้งสิ้น </a:t>
            </a:r>
            <a:endParaRPr lang="en-US" sz="32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31570" y="5151715"/>
            <a:ext cx="2117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b="1" dirty="0" smtClean="0">
                <a:solidFill>
                  <a:srgbClr val="FF0000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1,500,000.00 บาท</a:t>
            </a:r>
            <a:endParaRPr lang="en-US" sz="2800" b="1" dirty="0">
              <a:solidFill>
                <a:srgbClr val="FF0000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79201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60180"/>
            <a:ext cx="7886700" cy="2427149"/>
          </a:xfrm>
          <a:solidFill>
            <a:schemeClr val="accent6">
              <a:lumMod val="7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Arm Robot 6 axis </a:t>
            </a:r>
            <a:br>
              <a:rPr lang="en-US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en-US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Specification</a:t>
            </a:r>
            <a:endParaRPr lang="en-US" sz="5400" b="1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41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75000"/>
            </a:schemeClr>
          </a:solidFill>
        </p:spPr>
        <p:txBody>
          <a:bodyPr/>
          <a:lstStyle/>
          <a:p>
            <a:pPr algn="ctr"/>
            <a:r>
              <a:rPr lang="th-TH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แนวคิดสำหรับสร้างหุ่นยนต์ตรวจสอบชิ้นงาน</a:t>
            </a:r>
            <a:endParaRPr lang="en-US" b="1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th-TH" sz="48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มุมมองภาพ </a:t>
            </a:r>
          </a:p>
          <a:p>
            <a:pPr marL="514350" indent="-514350">
              <a:buAutoNum type="arabicPeriod"/>
            </a:pPr>
            <a:r>
              <a:rPr lang="th-TH" sz="36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ด้านข้าง</a:t>
            </a:r>
            <a:r>
              <a:rPr lang="en-US" sz="36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(Side view</a:t>
            </a: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r>
              <a:rPr lang="th-TH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36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ประกอบ</a:t>
            </a:r>
            <a:r>
              <a:rPr lang="th-TH" sz="36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ไปด้วย ซ้าย</a:t>
            </a:r>
            <a:r>
              <a:rPr lang="en-US" sz="36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(Left side view)</a:t>
            </a:r>
            <a:r>
              <a:rPr lang="th-TH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36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และ ขวา</a:t>
            </a:r>
            <a:r>
              <a:rPr lang="en-US" sz="36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(Right side view)</a:t>
            </a:r>
            <a:endParaRPr lang="th-TH" sz="3600" b="1" dirty="0" smtClean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514350" indent="-514350">
              <a:buAutoNum type="arabicPeriod"/>
            </a:pPr>
            <a:r>
              <a:rPr lang="th-TH" sz="36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ด้านบน </a:t>
            </a: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(Top View)</a:t>
            </a:r>
          </a:p>
          <a:p>
            <a:pPr marL="514350" indent="-514350">
              <a:buAutoNum type="arabicPeriod"/>
            </a:pPr>
            <a:r>
              <a:rPr lang="th-TH" sz="36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ด้านหน้า </a:t>
            </a: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(Front view)</a:t>
            </a:r>
          </a:p>
          <a:p>
            <a:pPr marL="514350" indent="-514350">
              <a:buAutoNum type="arabicPeriod"/>
            </a:pPr>
            <a:r>
              <a:rPr lang="th-TH" sz="36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มุมมอง 45 องศา </a:t>
            </a: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(45 </a:t>
            </a:r>
            <a:r>
              <a:rPr lang="en-US" sz="3600" b="1" dirty="0" err="1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deg</a:t>
            </a: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view)</a:t>
            </a:r>
            <a:endParaRPr lang="th-TH" sz="3600" b="1" dirty="0" smtClean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514350" indent="-514350">
              <a:buAutoNum type="arabicPeriod"/>
            </a:pPr>
            <a:r>
              <a:rPr lang="th-TH" sz="3600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ด้านหลัง </a:t>
            </a: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(Back view)</a:t>
            </a:r>
          </a:p>
          <a:p>
            <a:pPr marL="514350" indent="-514350">
              <a:buAutoNum type="arabicPeriod"/>
            </a:pPr>
            <a:r>
              <a:rPr lang="en-US" sz="36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* On the fly view (Left and Right)</a:t>
            </a:r>
            <a:endParaRPr lang="en-US" sz="36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0" indent="0">
              <a:buNone/>
            </a:pPr>
            <a:endParaRPr lang="en-US" dirty="0" smtClean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33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20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599" y="137192"/>
            <a:ext cx="4797096" cy="534821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84599" y="5597715"/>
            <a:ext cx="822137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http://www.staubli.com/en/robotics/6-axis-scara-industrial-robot/medium-payload-6-axis-robot/6-axis-industrial-robot-tx90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3012" y="1301259"/>
            <a:ext cx="2832338" cy="289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94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21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90" y="2373436"/>
            <a:ext cx="7752460" cy="39829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230" y="264035"/>
            <a:ext cx="5079880" cy="2041913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6331789" y="5080958"/>
            <a:ext cx="819509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45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22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825" y="486267"/>
            <a:ext cx="3696419" cy="478330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99248" y="5466360"/>
            <a:ext cx="74479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www.motoman.com/products/robots/default.php</a:t>
            </a:r>
            <a:endParaRPr lang="en-US" dirty="0" smtClean="0"/>
          </a:p>
          <a:p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www.motoman.com/datasheets/Robot%20Series%20Brochure.pdf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9911" y="1127657"/>
            <a:ext cx="3384906" cy="366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19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23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4628" y="589676"/>
            <a:ext cx="2213483" cy="23990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64" y="3302938"/>
            <a:ext cx="8869213" cy="2977457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3269411" y="5788325"/>
            <a:ext cx="59522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526876" y="6094741"/>
            <a:ext cx="88507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http://</a:t>
            </a:r>
            <a:r>
              <a:rPr lang="en-US" sz="1400" dirty="0" smtClean="0">
                <a:hlinkClick r:id="rId4"/>
              </a:rPr>
              <a:t>www.directindustry.com/prod/motoman/product-18302-1726017.html#product-item_990793</a:t>
            </a:r>
            <a:endParaRPr lang="en-US" sz="1400" dirty="0" smtClean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52514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75000"/>
            </a:schemeClr>
          </a:solidFill>
        </p:spPr>
        <p:txBody>
          <a:bodyPr/>
          <a:lstStyle/>
          <a:p>
            <a:pPr algn="ctr"/>
            <a:r>
              <a:rPr lang="th-TH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แนวคิดสำหรับสร้างหุ่นยนต์ตรวจสอบชิ้นงาน</a:t>
            </a:r>
            <a:endParaRPr lang="en-US" b="1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th-TH" sz="35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กล้องถ่ายภาพ</a:t>
            </a:r>
          </a:p>
          <a:p>
            <a:pPr marL="514350" indent="-514350">
              <a:buAutoNum type="arabicPeriod"/>
            </a:pP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กล้องขนาด 1 </a:t>
            </a:r>
            <a:r>
              <a:rPr lang="en-US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MP  </a:t>
            </a: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2</a:t>
            </a:r>
            <a:r>
              <a:rPr lang="en-US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ตัว</a:t>
            </a:r>
          </a:p>
          <a:p>
            <a:pPr marL="514350" indent="-514350">
              <a:buAutoNum type="arabicPeriod"/>
            </a:pP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กล้องขนาด 5 </a:t>
            </a:r>
            <a:r>
              <a:rPr lang="en-US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MP </a:t>
            </a: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1 ตัว</a:t>
            </a:r>
          </a:p>
          <a:p>
            <a:pPr marL="0" indent="0">
              <a:buNone/>
            </a:pP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กล้องถ่ายภาพ ติดอยู่บน </a:t>
            </a:r>
            <a:r>
              <a:rPr lang="en-US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Arm Robot </a:t>
            </a: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โดยที่ จะมีทั้งหมด 3 ตัว</a:t>
            </a:r>
          </a:p>
          <a:p>
            <a:pPr marL="0" indent="0">
              <a:buNone/>
            </a:pPr>
            <a:r>
              <a:rPr lang="th-TH" sz="35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กระจกสะท้อนภาพ </a:t>
            </a:r>
          </a:p>
          <a:p>
            <a:pPr marL="514350" indent="-514350">
              <a:buAutoNum type="arabicPeriod"/>
            </a:pP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ด้าน </a:t>
            </a:r>
            <a:r>
              <a:rPr lang="en-US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Right Side view</a:t>
            </a:r>
          </a:p>
          <a:p>
            <a:pPr marL="514350" indent="-514350">
              <a:buAutoNum type="arabicPeriod"/>
            </a:pP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ด้าน </a:t>
            </a:r>
            <a:r>
              <a:rPr lang="en-US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Back view</a:t>
            </a:r>
            <a:endParaRPr lang="th-TH" dirty="0" smtClean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0" indent="0">
              <a:buNone/>
            </a:pPr>
            <a:r>
              <a:rPr lang="th-TH" sz="35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สภาพแวดล้อมและ </a:t>
            </a:r>
            <a:r>
              <a:rPr lang="en-US" sz="3500" b="1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Light source</a:t>
            </a:r>
          </a:p>
          <a:p>
            <a:pPr marL="514350" indent="-514350">
              <a:buAutoNum type="arabicPeriod"/>
            </a:pP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การถ่ายภาพอยู่ภายใต้สภาพแวดล้อมแบบปิด (โดมแบบปิด) </a:t>
            </a:r>
          </a:p>
          <a:p>
            <a:pPr marL="514350" indent="-514350">
              <a:buAutoNum type="arabicPeriod"/>
            </a:pPr>
            <a:r>
              <a:rPr lang="th-TH" dirty="0" smtClean="0">
                <a:latin typeface="TH SarabunPSK" panose="020B0500040200020003" pitchFamily="34" charset="-34"/>
                <a:cs typeface="TH SarabunPSK" panose="020B0500040200020003" pitchFamily="34" charset="-34"/>
              </a:rPr>
              <a:t>ควบคุมแสงสว่างคงที่ </a:t>
            </a:r>
            <a:endParaRPr lang="th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7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/>
          <p:cNvSpPr/>
          <p:nvPr/>
        </p:nvSpPr>
        <p:spPr>
          <a:xfrm>
            <a:off x="765030" y="1089615"/>
            <a:ext cx="7886700" cy="45053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/>
          <p:cNvGrpSpPr/>
          <p:nvPr/>
        </p:nvGrpSpPr>
        <p:grpSpPr>
          <a:xfrm>
            <a:off x="433662" y="1721202"/>
            <a:ext cx="6024288" cy="3575414"/>
            <a:chOff x="648858" y="927130"/>
            <a:chExt cx="6024288" cy="3575414"/>
          </a:xfrm>
        </p:grpSpPr>
        <p:grpSp>
          <p:nvGrpSpPr>
            <p:cNvPr id="88" name="Group 87"/>
            <p:cNvGrpSpPr/>
            <p:nvPr/>
          </p:nvGrpSpPr>
          <p:grpSpPr>
            <a:xfrm>
              <a:off x="4368785" y="2913899"/>
              <a:ext cx="976697" cy="1588645"/>
              <a:chOff x="4531685" y="4428777"/>
              <a:chExt cx="976697" cy="1588645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4608292" y="4428777"/>
                <a:ext cx="900090" cy="158864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rgbClr val="FF0000"/>
                </a:solidFill>
              </a:ln>
              <a:scene3d>
                <a:camera prst="isometricOffAxis2Top"/>
                <a:lightRig rig="threePt" dir="t"/>
              </a:scene3d>
              <a:sp3d contourW="12700" prstMaterial="powder">
                <a:bevelT w="114300" prst="artDeco"/>
                <a:contourClr>
                  <a:schemeClr val="accent2">
                    <a:lumMod val="75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31685" y="5264791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4628931" y="5194524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4726177" y="5134434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4824659" y="506117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4921905" y="500402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5010377" y="4946875"/>
                <a:ext cx="70679" cy="57150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648858" y="927130"/>
              <a:ext cx="4326519" cy="2941320"/>
              <a:chOff x="1943100" y="922020"/>
              <a:chExt cx="4326519" cy="2941320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1943100" y="922020"/>
                <a:ext cx="4137660" cy="2941320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rgbClr val="3F3B3B"/>
                </a:solidFill>
              </a:ln>
              <a:scene3d>
                <a:camera prst="isometricOffAxis2Right"/>
                <a:lightRig rig="twoPt" dir="t">
                  <a:rot lat="0" lon="0" rev="0"/>
                </a:lightRig>
              </a:scene3d>
              <a:sp3d contourW="12700" prstMaterial="clear">
                <a:bevelT w="292100" prst="cross"/>
                <a:bevelB w="133350"/>
                <a:contourClr>
                  <a:schemeClr val="bg2">
                    <a:lumMod val="50000"/>
                  </a:schemeClr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3978593" y="1101090"/>
                <a:ext cx="990600" cy="101346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dkEdge">
                <a:bevelT w="165100" h="18415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4959190" y="1455420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114300" h="641350" prst="cross"/>
                <a:bevelB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3370898" y="19354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3719037" y="179451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3414714" y="230886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3745707" y="217551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3370898" y="369570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3696177" y="35356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3370898" y="32689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3696177" y="3154680"/>
                <a:ext cx="99060" cy="106680"/>
              </a:xfrm>
              <a:prstGeom prst="ellipse">
                <a:avLst/>
              </a:prstGeom>
              <a:scene3d>
                <a:camera prst="isometricOffAxis2Right"/>
                <a:lightRig rig="threePt" dir="t"/>
              </a:scene3d>
              <a:sp3d prstMaterial="legacyWireframe"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 rot="1734832">
                <a:off x="5644884" y="2059201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171450" h="90805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 rot="3799235">
                <a:off x="5820088" y="2632927"/>
                <a:ext cx="455885" cy="443177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215900" h="45720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" name="Rectangle 3"/>
            <p:cNvSpPr/>
            <p:nvPr/>
          </p:nvSpPr>
          <p:spPr>
            <a:xfrm>
              <a:off x="3498547" y="3000621"/>
              <a:ext cx="935343" cy="48514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scene3d>
              <a:camera prst="isometricOffAxis1Left">
                <a:rot lat="687419" lon="6924548" rev="21538622"/>
              </a:camera>
              <a:lightRig rig="threePt" dir="t"/>
            </a:scene3d>
            <a:sp3d>
              <a:bevelT w="361950" h="3556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12134" y="3310639"/>
              <a:ext cx="935343" cy="48514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scene3d>
              <a:camera prst="perspectiveHeroicExtremeLeftFacing"/>
              <a:lightRig rig="threePt" dir="t"/>
            </a:scene3d>
            <a:sp3d>
              <a:bevelT w="361950" h="3556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5016009" y="1300510"/>
              <a:ext cx="1185387" cy="1699239"/>
              <a:chOff x="6177593" y="1231846"/>
              <a:chExt cx="1185387" cy="1699239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6372380" y="1231846"/>
                <a:ext cx="990600" cy="1013460"/>
              </a:xfrm>
              <a:prstGeom prst="ellipse">
                <a:avLst/>
              </a:prstGeom>
              <a:scene3d>
                <a:camera prst="perspectiveLeft"/>
                <a:lightRig rig="threePt" dir="t"/>
              </a:scene3d>
              <a:sp3d prstMaterial="dkEdge">
                <a:bevelT w="165100" h="184150" prst="cross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6372510" y="1483803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perspectiveLeft"/>
                <a:lightRig rig="threePt" dir="t"/>
              </a:scene3d>
              <a:sp3d prstMaterial="dkEdge">
                <a:bevelT w="114300" h="641350" prst="cross"/>
                <a:bevelB w="0" h="190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 rot="18157787">
                <a:off x="6188546" y="1784123"/>
                <a:ext cx="484823" cy="50673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perspectiveLeft"/>
                <a:lightRig rig="threePt" dir="t"/>
              </a:scene3d>
              <a:sp3d prstMaterial="dkEdge">
                <a:bevelT w="171450" h="90805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 rot="4946794">
                <a:off x="6181830" y="2481554"/>
                <a:ext cx="455885" cy="443177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scene3d>
                <a:camera prst="isometricOffAxis2Right"/>
                <a:lightRig rig="threePt" dir="t"/>
              </a:scene3d>
              <a:sp3d prstMaterial="dkEdge">
                <a:bevelT w="215900" h="539750" prst="cross"/>
                <a:bevelB w="0" h="2349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5603173" y="944616"/>
              <a:ext cx="1069973" cy="36933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Side view</a:t>
              </a:r>
              <a:endParaRPr 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667615" y="980869"/>
              <a:ext cx="1564595" cy="36933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Top/front view</a:t>
              </a:r>
              <a:endParaRPr 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114065" y="3933771"/>
              <a:ext cx="793294" cy="36933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Mirror</a:t>
              </a:r>
            </a:p>
          </p:txBody>
        </p:sp>
        <p:cxnSp>
          <p:nvCxnSpPr>
            <p:cNvPr id="92" name="Straight Arrow Connector 91"/>
            <p:cNvCxnSpPr>
              <a:stCxn id="90" idx="0"/>
              <a:endCxn id="4" idx="2"/>
            </p:cNvCxnSpPr>
            <p:nvPr/>
          </p:nvCxnSpPr>
          <p:spPr>
            <a:xfrm flipV="1">
              <a:off x="3510712" y="3485761"/>
              <a:ext cx="455507" cy="44801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V="1">
              <a:off x="3516437" y="3660883"/>
              <a:ext cx="893588" cy="31860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TextBox 96"/>
          <p:cNvSpPr txBox="1"/>
          <p:nvPr/>
        </p:nvSpPr>
        <p:spPr>
          <a:xfrm>
            <a:off x="479356" y="379372"/>
            <a:ext cx="3477234" cy="5232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th-TH" sz="2800" b="1" dirty="0" smtClean="0">
                <a:cs typeface="+mj-cs"/>
              </a:rPr>
              <a:t>แนวคิดสำหรับการถ่ายภาพชิ้นงาน</a:t>
            </a:r>
            <a:endParaRPr lang="en-US" sz="2800" b="1" dirty="0">
              <a:cs typeface="+mj-cs"/>
            </a:endParaRPr>
          </a:p>
        </p:txBody>
      </p:sp>
      <p:sp>
        <p:nvSpPr>
          <p:cNvPr id="98" name="Date Placeholder 9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0D72-0D96-401A-942D-C9DC7D76E0A7}" type="datetime1">
              <a:rPr lang="en-US" smtClean="0"/>
              <a:t>6/28/2016</a:t>
            </a:fld>
            <a:endParaRPr lang="en-US"/>
          </a:p>
        </p:txBody>
      </p:sp>
      <p:sp>
        <p:nvSpPr>
          <p:cNvPr id="99" name="Footer Placeholder 9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100" name="Slide Number Placeholder 9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4</a:t>
            </a:fld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1447812" y="5541644"/>
            <a:ext cx="6835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dirty="0" smtClean="0">
                <a:cs typeface="+mj-cs"/>
              </a:rPr>
              <a:t>สภาพแวดล้อมอยู่ภายใต้โดมแบบปิด ซึ่งจะควบคุมแสงสว่างแบบคงที่ </a:t>
            </a:r>
            <a:endParaRPr lang="en-US" sz="2800" dirty="0">
              <a:cs typeface="+mj-cs"/>
            </a:endParaRPr>
          </a:p>
        </p:txBody>
      </p:sp>
      <p:sp>
        <p:nvSpPr>
          <p:cNvPr id="103" name="TextBox 102"/>
          <p:cNvSpPr txBox="1"/>
          <p:nvPr/>
        </p:nvSpPr>
        <p:spPr>
          <a:xfrm rot="16200000">
            <a:off x="899675" y="3139390"/>
            <a:ext cx="543290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105" name="Oval 104"/>
          <p:cNvSpPr/>
          <p:nvPr/>
        </p:nvSpPr>
        <p:spPr>
          <a:xfrm>
            <a:off x="1668147" y="3708072"/>
            <a:ext cx="990600" cy="1013460"/>
          </a:xfrm>
          <a:prstGeom prst="ellipse">
            <a:avLst/>
          </a:prstGeom>
          <a:scene3d>
            <a:camera prst="isometricOffAxis2Right"/>
            <a:lightRig rig="threePt" dir="t"/>
          </a:scene3d>
          <a:sp3d prstMaterial="dkEdge">
            <a:bevelT w="165100" h="18415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1611258" y="2377181"/>
            <a:ext cx="1141531" cy="1144884"/>
          </a:xfrm>
          <a:prstGeom prst="ellipse">
            <a:avLst/>
          </a:prstGeom>
          <a:scene3d>
            <a:camera prst="isometricOffAxis2Right"/>
            <a:lightRig rig="threePt" dir="t"/>
          </a:scene3d>
          <a:sp3d prstMaterial="dkEdge">
            <a:bevelT w="165100" h="18415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94894" y="1389325"/>
            <a:ext cx="3829126" cy="4029805"/>
          </a:xfrm>
          <a:prstGeom prst="rect">
            <a:avLst/>
          </a:prstGeom>
          <a:scene3d>
            <a:camera prst="orthographicFront">
              <a:rot lat="640370" lon="8087877" rev="117325"/>
            </a:camera>
            <a:lightRig rig="threePt" dir="t"/>
          </a:scene3d>
        </p:spPr>
      </p:pic>
      <p:sp>
        <p:nvSpPr>
          <p:cNvPr id="48" name="TextBox 47"/>
          <p:cNvSpPr txBox="1"/>
          <p:nvPr/>
        </p:nvSpPr>
        <p:spPr>
          <a:xfrm rot="5400000">
            <a:off x="8014428" y="3519442"/>
            <a:ext cx="668260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Right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770" y="1665606"/>
            <a:ext cx="7886700" cy="2693034"/>
          </a:xfrm>
          <a:solidFill>
            <a:schemeClr val="accent6">
              <a:lumMod val="75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th-TH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/>
            </a:r>
            <a:br>
              <a:rPr lang="th-TH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th-TH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ตัวอย่างการใช้หุ่นยนต์แบบ 6 แกน</a:t>
            </a:r>
            <a:br>
              <a:rPr lang="th-TH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th-TH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ตรวจสอบชิ้นงาน (ชิ้นงานหยุดนิ่ง) </a:t>
            </a:r>
            <a:br>
              <a:rPr lang="th-TH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endParaRPr lang="en-US" sz="5400" b="1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52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7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th-TH" sz="48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ตัวอย่างการทำงานของ </a:t>
            </a:r>
            <a:r>
              <a:rPr lang="en-US" sz="48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Arm Robot I </a:t>
            </a:r>
            <a:endParaRPr lang="en-US" sz="4800" b="1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6</a:t>
            </a:fld>
            <a:endParaRPr lang="en-US"/>
          </a:p>
        </p:txBody>
      </p:sp>
      <p:pic>
        <p:nvPicPr>
          <p:cNvPr id="8" name="DENSO Robotics - Robot performs vision inspection of PCB - YouTub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8138" y="1825624"/>
            <a:ext cx="5948602" cy="4366663"/>
          </a:xfrm>
        </p:spPr>
      </p:pic>
    </p:spTree>
    <p:extLst>
      <p:ext uri="{BB962C8B-B14F-4D97-AF65-F5344CB8AC3E}">
        <p14:creationId xmlns:p14="http://schemas.microsoft.com/office/powerpoint/2010/main" val="1413085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7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th-TH" sz="48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ตัวอย่างการทำงานของ </a:t>
            </a:r>
            <a:r>
              <a:rPr lang="en-US" sz="48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Arm Robot II </a:t>
            </a:r>
            <a:endParaRPr lang="en-US" sz="4800" b="1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7</a:t>
            </a:fld>
            <a:endParaRPr lang="en-US"/>
          </a:p>
        </p:txBody>
      </p:sp>
      <p:pic>
        <p:nvPicPr>
          <p:cNvPr id="7" name="Non-stop Vision Inspection by DENSO Robotics - YouTub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66357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7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th-TH" sz="48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ตัวอย่างการทำงานของ </a:t>
            </a:r>
            <a:r>
              <a:rPr lang="en-US" sz="48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Arm Robot </a:t>
            </a:r>
            <a:r>
              <a:rPr lang="en-US" sz="48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II</a:t>
            </a:r>
            <a:r>
              <a:rPr lang="en-US" sz="48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</a:t>
            </a:r>
            <a:r>
              <a:rPr lang="en-US" sz="48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endParaRPr lang="en-US" sz="4800" b="1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8</a:t>
            </a:fld>
            <a:endParaRPr lang="en-US"/>
          </a:p>
        </p:txBody>
      </p:sp>
      <p:pic>
        <p:nvPicPr>
          <p:cNvPr id="8" name="Non-stop Vision Inspection, Bimec 2011 - YouTub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033846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478" y="1834301"/>
            <a:ext cx="7886700" cy="2556545"/>
          </a:xfrm>
          <a:solidFill>
            <a:schemeClr val="accent6">
              <a:lumMod val="7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th-TH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แนวคิดมุมมองการถ่ายภาพ</a:t>
            </a:r>
            <a:r>
              <a:rPr lang="en-US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/>
            </a:r>
            <a:br>
              <a:rPr lang="en-US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th-TH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ด้วย </a:t>
            </a:r>
            <a:r>
              <a:rPr lang="en-US" sz="5400" b="1" dirty="0" smtClean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Arm Robot (3 Axis / 4 Axis)</a:t>
            </a:r>
            <a:endParaRPr lang="en-US" sz="5400" b="1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48BC-2FCF-4C62-98F9-1E30B6E6CDF0}" type="datetime1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The idea for building ipspection robots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C0745-1DF4-40CF-8F3B-57209A9AE6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18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1252</TotalTime>
  <Words>849</Words>
  <Application>Microsoft Office PowerPoint</Application>
  <PresentationFormat>On-screen Show (4:3)</PresentationFormat>
  <Paragraphs>222</Paragraphs>
  <Slides>23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Angsana New</vt:lpstr>
      <vt:lpstr>Arial</vt:lpstr>
      <vt:lpstr>Calibri</vt:lpstr>
      <vt:lpstr>Calibri Light</vt:lpstr>
      <vt:lpstr>TH SarabunPSK</vt:lpstr>
      <vt:lpstr>Office Theme</vt:lpstr>
      <vt:lpstr>The idea for building Inspection Robots</vt:lpstr>
      <vt:lpstr>แนวคิดสำหรับสร้างหุ่นยนต์ตรวจสอบชิ้นงาน</vt:lpstr>
      <vt:lpstr>แนวคิดสำหรับสร้างหุ่นยนต์ตรวจสอบชิ้นงาน</vt:lpstr>
      <vt:lpstr>PowerPoint Presentation</vt:lpstr>
      <vt:lpstr> ตัวอย่างการใช้หุ่นยนต์แบบ 6 แกน ตรวจสอบชิ้นงาน (ชิ้นงานหยุดนิ่ง)  </vt:lpstr>
      <vt:lpstr>ตัวอย่างการทำงานของ Arm Robot I </vt:lpstr>
      <vt:lpstr>ตัวอย่างการทำงานของ Arm Robot II </vt:lpstr>
      <vt:lpstr>ตัวอย่างการทำงานของ Arm Robot III </vt:lpstr>
      <vt:lpstr>แนวคิดมุมมองการถ่ายภาพ ด้วย Arm Robot (3 Axis / 4 Axis)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ต้นแบบราคาสำหรับผลิต</vt:lpstr>
      <vt:lpstr>PowerPoint Presentation</vt:lpstr>
      <vt:lpstr>PowerPoint Presentation</vt:lpstr>
      <vt:lpstr>PowerPoint Presentation</vt:lpstr>
      <vt:lpstr>Arm Robot 6 axis  Specification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Sahakorn Buangam</dc:creator>
  <cp:lastModifiedBy>Sahakorn Buangam</cp:lastModifiedBy>
  <cp:revision>94</cp:revision>
  <dcterms:created xsi:type="dcterms:W3CDTF">2016-06-18T10:33:10Z</dcterms:created>
  <dcterms:modified xsi:type="dcterms:W3CDTF">2016-06-28T08:14:53Z</dcterms:modified>
</cp:coreProperties>
</file>

<file path=docProps/thumbnail.jpeg>
</file>